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1" r:id="rId3"/>
    <p:sldId id="269" r:id="rId4"/>
    <p:sldId id="271" r:id="rId5"/>
    <p:sldId id="272" r:id="rId6"/>
    <p:sldId id="275" r:id="rId7"/>
    <p:sldId id="268" r:id="rId8"/>
    <p:sldId id="276" r:id="rId9"/>
    <p:sldId id="274" r:id="rId10"/>
    <p:sldId id="266" r:id="rId11"/>
    <p:sldId id="265" r:id="rId12"/>
    <p:sldId id="277" r:id="rId13"/>
    <p:sldId id="257" r:id="rId14"/>
    <p:sldId id="258" r:id="rId15"/>
    <p:sldId id="262" r:id="rId16"/>
    <p:sldId id="263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A77A911-2DBC-49F7-85E7-5791B90C1249}">
          <p14:sldIdLst>
            <p14:sldId id="256"/>
            <p14:sldId id="261"/>
            <p14:sldId id="269"/>
            <p14:sldId id="271"/>
            <p14:sldId id="272"/>
            <p14:sldId id="275"/>
            <p14:sldId id="268"/>
            <p14:sldId id="276"/>
            <p14:sldId id="274"/>
            <p14:sldId id="266"/>
            <p14:sldId id="265"/>
            <p14:sldId id="277"/>
            <p14:sldId id="257"/>
            <p14:sldId id="258"/>
            <p14:sldId id="262"/>
            <p14:sldId id="263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D7704F-621B-438B-963B-737FA750B1A8}" v="142" dt="2023-12-01T13:13:52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e Chaumont" userId="d31127c89acc46f2" providerId="LiveId" clId="{5CD7704F-621B-438B-963B-737FA750B1A8}"/>
    <pc:docChg chg="modSld">
      <pc:chgData name="Justine Chaumont" userId="d31127c89acc46f2" providerId="LiveId" clId="{5CD7704F-621B-438B-963B-737FA750B1A8}" dt="2023-12-01T13:23:18.563" v="221" actId="20577"/>
      <pc:docMkLst>
        <pc:docMk/>
      </pc:docMkLst>
      <pc:sldChg chg="modSp mod">
        <pc:chgData name="Justine Chaumont" userId="d31127c89acc46f2" providerId="LiveId" clId="{5CD7704F-621B-438B-963B-737FA750B1A8}" dt="2023-12-01T13:08:40.073" v="57" actId="20577"/>
        <pc:sldMkLst>
          <pc:docMk/>
          <pc:sldMk cId="2091089755" sldId="256"/>
        </pc:sldMkLst>
        <pc:spChg chg="mod">
          <ac:chgData name="Justine Chaumont" userId="d31127c89acc46f2" providerId="LiveId" clId="{5CD7704F-621B-438B-963B-737FA750B1A8}" dt="2023-12-01T13:08:40.073" v="57" actId="20577"/>
          <ac:spMkLst>
            <pc:docMk/>
            <pc:sldMk cId="2091089755" sldId="256"/>
            <ac:spMk id="2" creationId="{EA0B4CF3-21E1-1CAB-038D-5F91FB401C2A}"/>
          </ac:spMkLst>
        </pc:spChg>
      </pc:sldChg>
      <pc:sldChg chg="modSp">
        <pc:chgData name="Justine Chaumont" userId="d31127c89acc46f2" providerId="LiveId" clId="{5CD7704F-621B-438B-963B-737FA750B1A8}" dt="2023-12-01T13:13:52.033" v="199" actId="20577"/>
        <pc:sldMkLst>
          <pc:docMk/>
          <pc:sldMk cId="3086303370" sldId="261"/>
        </pc:sldMkLst>
        <pc:graphicFrameChg chg="mod">
          <ac:chgData name="Justine Chaumont" userId="d31127c89acc46f2" providerId="LiveId" clId="{5CD7704F-621B-438B-963B-737FA750B1A8}" dt="2023-12-01T13:13:52.033" v="199" actId="20577"/>
          <ac:graphicFrameMkLst>
            <pc:docMk/>
            <pc:sldMk cId="3086303370" sldId="261"/>
            <ac:graphicFrameMk id="10" creationId="{2351DD27-3F73-CEDA-68A5-1B1095BEA9DC}"/>
          </ac:graphicFrameMkLst>
        </pc:graphicFrameChg>
      </pc:sldChg>
      <pc:sldChg chg="modSp mod">
        <pc:chgData name="Justine Chaumont" userId="d31127c89acc46f2" providerId="LiveId" clId="{5CD7704F-621B-438B-963B-737FA750B1A8}" dt="2023-12-01T13:23:18.563" v="221" actId="20577"/>
        <pc:sldMkLst>
          <pc:docMk/>
          <pc:sldMk cId="2172944765" sldId="273"/>
        </pc:sldMkLst>
        <pc:spChg chg="mod">
          <ac:chgData name="Justine Chaumont" userId="d31127c89acc46f2" providerId="LiveId" clId="{5CD7704F-621B-438B-963B-737FA750B1A8}" dt="2023-12-01T13:23:18.563" v="221" actId="20577"/>
          <ac:spMkLst>
            <pc:docMk/>
            <pc:sldMk cId="2172944765" sldId="273"/>
            <ac:spMk id="3" creationId="{A3CCFAFF-7E55-09DB-E8E5-D5055163295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0CF308-17E9-4254-843B-305AB51356E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E8BEB4A-A91E-462D-97D6-A82D003EE2E0}">
      <dgm:prSet phldrT="[Texte]"/>
      <dgm:spPr/>
      <dgm:t>
        <a:bodyPr/>
        <a:lstStyle/>
        <a:p>
          <a:r>
            <a:rPr lang="fr-FR" dirty="0"/>
            <a:t>RECEPTION DU BESOIN CLIENT</a:t>
          </a:r>
        </a:p>
      </dgm:t>
    </dgm:pt>
    <dgm:pt modelId="{1176B2D7-5BEE-4C36-91C4-4B63934FEB2E}" type="parTrans" cxnId="{D8C70901-7B53-4248-B2DA-223811A5A091}">
      <dgm:prSet/>
      <dgm:spPr/>
      <dgm:t>
        <a:bodyPr/>
        <a:lstStyle/>
        <a:p>
          <a:endParaRPr lang="fr-FR"/>
        </a:p>
      </dgm:t>
    </dgm:pt>
    <dgm:pt modelId="{3F64576E-C3D3-48EC-8F6E-991D29BD413B}" type="sibTrans" cxnId="{D8C70901-7B53-4248-B2DA-223811A5A091}">
      <dgm:prSet/>
      <dgm:spPr/>
      <dgm:t>
        <a:bodyPr/>
        <a:lstStyle/>
        <a:p>
          <a:endParaRPr lang="fr-FR"/>
        </a:p>
      </dgm:t>
    </dgm:pt>
    <dgm:pt modelId="{ED3FA29C-5D78-4350-9E52-9BEFE1D6A6F6}">
      <dgm:prSet phldrT="[Texte]"/>
      <dgm:spPr/>
      <dgm:t>
        <a:bodyPr/>
        <a:lstStyle/>
        <a:p>
          <a:r>
            <a:rPr lang="fr-FR" dirty="0"/>
            <a:t>ORGANISATION DU PROJET</a:t>
          </a:r>
        </a:p>
      </dgm:t>
    </dgm:pt>
    <dgm:pt modelId="{788B7E97-2D37-4CE5-89D6-FBFFDACFB86D}" type="parTrans" cxnId="{C47CC896-EBCE-466E-BC07-C2990B2EF9BC}">
      <dgm:prSet/>
      <dgm:spPr/>
      <dgm:t>
        <a:bodyPr/>
        <a:lstStyle/>
        <a:p>
          <a:endParaRPr lang="fr-FR"/>
        </a:p>
      </dgm:t>
    </dgm:pt>
    <dgm:pt modelId="{57F2E9B8-09B4-4416-872A-B1D3CCFFD59A}" type="sibTrans" cxnId="{C47CC896-EBCE-466E-BC07-C2990B2EF9BC}">
      <dgm:prSet/>
      <dgm:spPr/>
      <dgm:t>
        <a:bodyPr/>
        <a:lstStyle/>
        <a:p>
          <a:endParaRPr lang="fr-FR"/>
        </a:p>
      </dgm:t>
    </dgm:pt>
    <dgm:pt modelId="{F2A63204-2699-4BBD-AF92-5C875CDEB0EE}">
      <dgm:prSet phldrT="[Texte]"/>
      <dgm:spPr/>
      <dgm:t>
        <a:bodyPr/>
        <a:lstStyle/>
        <a:p>
          <a:r>
            <a:rPr lang="fr-FR" dirty="0"/>
            <a:t>CONCEPTION DU SYSTEME</a:t>
          </a:r>
        </a:p>
      </dgm:t>
    </dgm:pt>
    <dgm:pt modelId="{C418B9CD-ABB0-4833-B3AE-1E782C635E49}" type="parTrans" cxnId="{CA291D6E-077E-44D8-B112-E5D1D3920018}">
      <dgm:prSet/>
      <dgm:spPr/>
      <dgm:t>
        <a:bodyPr/>
        <a:lstStyle/>
        <a:p>
          <a:endParaRPr lang="fr-FR"/>
        </a:p>
      </dgm:t>
    </dgm:pt>
    <dgm:pt modelId="{D4BE80FA-AC89-4403-964D-63947F994EF9}" type="sibTrans" cxnId="{CA291D6E-077E-44D8-B112-E5D1D3920018}">
      <dgm:prSet/>
      <dgm:spPr/>
      <dgm:t>
        <a:bodyPr/>
        <a:lstStyle/>
        <a:p>
          <a:endParaRPr lang="fr-FR"/>
        </a:p>
      </dgm:t>
    </dgm:pt>
    <dgm:pt modelId="{C9726D97-7C39-47C8-97F2-E34DC9DB8686}">
      <dgm:prSet phldrT="[Texte]"/>
      <dgm:spPr/>
      <dgm:t>
        <a:bodyPr/>
        <a:lstStyle/>
        <a:p>
          <a:r>
            <a:rPr lang="fr-FR" dirty="0"/>
            <a:t>CAS D’UTILISATIONS</a:t>
          </a:r>
        </a:p>
      </dgm:t>
    </dgm:pt>
    <dgm:pt modelId="{FEC8F2EF-09F1-4976-B6A9-11F61D64153E}" type="parTrans" cxnId="{2F1941CA-3298-4437-B9F1-F9AB1A272919}">
      <dgm:prSet/>
      <dgm:spPr/>
    </dgm:pt>
    <dgm:pt modelId="{0E72A2BA-517F-4C72-BB6D-57E2C09F1E34}" type="sibTrans" cxnId="{2F1941CA-3298-4437-B9F1-F9AB1A272919}">
      <dgm:prSet/>
      <dgm:spPr/>
    </dgm:pt>
    <dgm:pt modelId="{56D3BC9D-6B3A-44F0-95B7-0F30EE3F84A8}" type="pres">
      <dgm:prSet presAssocID="{AF0CF308-17E9-4254-843B-305AB51356E2}" presName="Name0" presStyleCnt="0">
        <dgm:presLayoutVars>
          <dgm:dir/>
          <dgm:resizeHandles val="exact"/>
        </dgm:presLayoutVars>
      </dgm:prSet>
      <dgm:spPr/>
    </dgm:pt>
    <dgm:pt modelId="{73FC2750-D42B-4BB5-AA53-B3349CE2E1E0}" type="pres">
      <dgm:prSet presAssocID="{7E8BEB4A-A91E-462D-97D6-A82D003EE2E0}" presName="parTxOnly" presStyleLbl="node1" presStyleIdx="0" presStyleCnt="4">
        <dgm:presLayoutVars>
          <dgm:bulletEnabled val="1"/>
        </dgm:presLayoutVars>
      </dgm:prSet>
      <dgm:spPr/>
    </dgm:pt>
    <dgm:pt modelId="{2486A05C-6EB5-4A34-8E9C-8B722300F235}" type="pres">
      <dgm:prSet presAssocID="{3F64576E-C3D3-48EC-8F6E-991D29BD413B}" presName="parSpace" presStyleCnt="0"/>
      <dgm:spPr/>
    </dgm:pt>
    <dgm:pt modelId="{D31D8F0A-932C-4518-ACC4-6465F90F47C4}" type="pres">
      <dgm:prSet presAssocID="{C9726D97-7C39-47C8-97F2-E34DC9DB8686}" presName="parTxOnly" presStyleLbl="node1" presStyleIdx="1" presStyleCnt="4">
        <dgm:presLayoutVars>
          <dgm:bulletEnabled val="1"/>
        </dgm:presLayoutVars>
      </dgm:prSet>
      <dgm:spPr/>
    </dgm:pt>
    <dgm:pt modelId="{CE7B47C5-7FAE-4ED7-A714-7E6544E8CC9B}" type="pres">
      <dgm:prSet presAssocID="{0E72A2BA-517F-4C72-BB6D-57E2C09F1E34}" presName="parSpace" presStyleCnt="0"/>
      <dgm:spPr/>
    </dgm:pt>
    <dgm:pt modelId="{3F33CCB8-FC38-4597-9D09-537614D33EF1}" type="pres">
      <dgm:prSet presAssocID="{ED3FA29C-5D78-4350-9E52-9BEFE1D6A6F6}" presName="parTxOnly" presStyleLbl="node1" presStyleIdx="2" presStyleCnt="4">
        <dgm:presLayoutVars>
          <dgm:bulletEnabled val="1"/>
        </dgm:presLayoutVars>
      </dgm:prSet>
      <dgm:spPr/>
    </dgm:pt>
    <dgm:pt modelId="{24DBEF2C-5463-48E1-8C88-50951192340B}" type="pres">
      <dgm:prSet presAssocID="{57F2E9B8-09B4-4416-872A-B1D3CCFFD59A}" presName="parSpace" presStyleCnt="0"/>
      <dgm:spPr/>
    </dgm:pt>
    <dgm:pt modelId="{A5A8431F-D0D3-43FF-AEFC-121D42479469}" type="pres">
      <dgm:prSet presAssocID="{F2A63204-2699-4BBD-AF92-5C875CDEB0E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8C70901-7B53-4248-B2DA-223811A5A091}" srcId="{AF0CF308-17E9-4254-843B-305AB51356E2}" destId="{7E8BEB4A-A91E-462D-97D6-A82D003EE2E0}" srcOrd="0" destOrd="0" parTransId="{1176B2D7-5BEE-4C36-91C4-4B63934FEB2E}" sibTransId="{3F64576E-C3D3-48EC-8F6E-991D29BD413B}"/>
    <dgm:cxn modelId="{5C04201E-759F-4417-ABE4-E986899B72FB}" type="presOf" srcId="{F2A63204-2699-4BBD-AF92-5C875CDEB0EE}" destId="{A5A8431F-D0D3-43FF-AEFC-121D42479469}" srcOrd="0" destOrd="0" presId="urn:microsoft.com/office/officeart/2005/8/layout/hChevron3"/>
    <dgm:cxn modelId="{7835AD4D-7AC8-4849-B209-FDAB4FA161C5}" type="presOf" srcId="{AF0CF308-17E9-4254-843B-305AB51356E2}" destId="{56D3BC9D-6B3A-44F0-95B7-0F30EE3F84A8}" srcOrd="0" destOrd="0" presId="urn:microsoft.com/office/officeart/2005/8/layout/hChevron3"/>
    <dgm:cxn modelId="{CA291D6E-077E-44D8-B112-E5D1D3920018}" srcId="{AF0CF308-17E9-4254-843B-305AB51356E2}" destId="{F2A63204-2699-4BBD-AF92-5C875CDEB0EE}" srcOrd="3" destOrd="0" parTransId="{C418B9CD-ABB0-4833-B3AE-1E782C635E49}" sibTransId="{D4BE80FA-AC89-4403-964D-63947F994EF9}"/>
    <dgm:cxn modelId="{3A8E677B-7E92-45A0-B712-F49E9F30197B}" type="presOf" srcId="{ED3FA29C-5D78-4350-9E52-9BEFE1D6A6F6}" destId="{3F33CCB8-FC38-4597-9D09-537614D33EF1}" srcOrd="0" destOrd="0" presId="urn:microsoft.com/office/officeart/2005/8/layout/hChevron3"/>
    <dgm:cxn modelId="{F7773A80-8EEF-47D0-A300-48AC582BD3C1}" type="presOf" srcId="{7E8BEB4A-A91E-462D-97D6-A82D003EE2E0}" destId="{73FC2750-D42B-4BB5-AA53-B3349CE2E1E0}" srcOrd="0" destOrd="0" presId="urn:microsoft.com/office/officeart/2005/8/layout/hChevron3"/>
    <dgm:cxn modelId="{C47CC896-EBCE-466E-BC07-C2990B2EF9BC}" srcId="{AF0CF308-17E9-4254-843B-305AB51356E2}" destId="{ED3FA29C-5D78-4350-9E52-9BEFE1D6A6F6}" srcOrd="2" destOrd="0" parTransId="{788B7E97-2D37-4CE5-89D6-FBFFDACFB86D}" sibTransId="{57F2E9B8-09B4-4416-872A-B1D3CCFFD59A}"/>
    <dgm:cxn modelId="{2F1941CA-3298-4437-B9F1-F9AB1A272919}" srcId="{AF0CF308-17E9-4254-843B-305AB51356E2}" destId="{C9726D97-7C39-47C8-97F2-E34DC9DB8686}" srcOrd="1" destOrd="0" parTransId="{FEC8F2EF-09F1-4976-B6A9-11F61D64153E}" sibTransId="{0E72A2BA-517F-4C72-BB6D-57E2C09F1E34}"/>
    <dgm:cxn modelId="{36239CCF-1B62-42DB-86B3-D9304A1541E5}" type="presOf" srcId="{C9726D97-7C39-47C8-97F2-E34DC9DB8686}" destId="{D31D8F0A-932C-4518-ACC4-6465F90F47C4}" srcOrd="0" destOrd="0" presId="urn:microsoft.com/office/officeart/2005/8/layout/hChevron3"/>
    <dgm:cxn modelId="{E9DBA4CB-AF63-45D4-A5B9-95D2A61850CB}" type="presParOf" srcId="{56D3BC9D-6B3A-44F0-95B7-0F30EE3F84A8}" destId="{73FC2750-D42B-4BB5-AA53-B3349CE2E1E0}" srcOrd="0" destOrd="0" presId="urn:microsoft.com/office/officeart/2005/8/layout/hChevron3"/>
    <dgm:cxn modelId="{B9897551-88C8-40B6-B61A-5B940E5589FF}" type="presParOf" srcId="{56D3BC9D-6B3A-44F0-95B7-0F30EE3F84A8}" destId="{2486A05C-6EB5-4A34-8E9C-8B722300F235}" srcOrd="1" destOrd="0" presId="urn:microsoft.com/office/officeart/2005/8/layout/hChevron3"/>
    <dgm:cxn modelId="{4CDB395E-AC31-4559-A191-0348AB0A3BC9}" type="presParOf" srcId="{56D3BC9D-6B3A-44F0-95B7-0F30EE3F84A8}" destId="{D31D8F0A-932C-4518-ACC4-6465F90F47C4}" srcOrd="2" destOrd="0" presId="urn:microsoft.com/office/officeart/2005/8/layout/hChevron3"/>
    <dgm:cxn modelId="{C415E205-4597-456D-8DCC-D904BC6880ED}" type="presParOf" srcId="{56D3BC9D-6B3A-44F0-95B7-0F30EE3F84A8}" destId="{CE7B47C5-7FAE-4ED7-A714-7E6544E8CC9B}" srcOrd="3" destOrd="0" presId="urn:microsoft.com/office/officeart/2005/8/layout/hChevron3"/>
    <dgm:cxn modelId="{464FE48A-47E7-4DB2-A90A-DF37AF04F36C}" type="presParOf" srcId="{56D3BC9D-6B3A-44F0-95B7-0F30EE3F84A8}" destId="{3F33CCB8-FC38-4597-9D09-537614D33EF1}" srcOrd="4" destOrd="0" presId="urn:microsoft.com/office/officeart/2005/8/layout/hChevron3"/>
    <dgm:cxn modelId="{D0C075C3-9A81-44AC-A46F-5DD52B8B3778}" type="presParOf" srcId="{56D3BC9D-6B3A-44F0-95B7-0F30EE3F84A8}" destId="{24DBEF2C-5463-48E1-8C88-50951192340B}" srcOrd="5" destOrd="0" presId="urn:microsoft.com/office/officeart/2005/8/layout/hChevron3"/>
    <dgm:cxn modelId="{8C10CD81-DA9F-4FA0-8D37-E5F2B4F9C1C2}" type="presParOf" srcId="{56D3BC9D-6B3A-44F0-95B7-0F30EE3F84A8}" destId="{A5A8431F-D0D3-43FF-AEFC-121D4247946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C2750-D42B-4BB5-AA53-B3349CE2E1E0}">
      <dsp:nvSpPr>
        <dsp:cNvPr id="0" name=""/>
        <dsp:cNvSpPr/>
      </dsp:nvSpPr>
      <dsp:spPr>
        <a:xfrm>
          <a:off x="2816" y="1234239"/>
          <a:ext cx="2825960" cy="11303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RECEPTION DU BESOIN CLIENT</a:t>
          </a:r>
        </a:p>
      </dsp:txBody>
      <dsp:txXfrm>
        <a:off x="2816" y="1234239"/>
        <a:ext cx="2543364" cy="1130384"/>
      </dsp:txXfrm>
    </dsp:sp>
    <dsp:sp modelId="{D31D8F0A-932C-4518-ACC4-6465F90F47C4}">
      <dsp:nvSpPr>
        <dsp:cNvPr id="0" name=""/>
        <dsp:cNvSpPr/>
      </dsp:nvSpPr>
      <dsp:spPr>
        <a:xfrm>
          <a:off x="2263585" y="1234239"/>
          <a:ext cx="2825960" cy="11303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CAS D’UTILISATIONS</a:t>
          </a:r>
        </a:p>
      </dsp:txBody>
      <dsp:txXfrm>
        <a:off x="2828777" y="1234239"/>
        <a:ext cx="1695576" cy="1130384"/>
      </dsp:txXfrm>
    </dsp:sp>
    <dsp:sp modelId="{3F33CCB8-FC38-4597-9D09-537614D33EF1}">
      <dsp:nvSpPr>
        <dsp:cNvPr id="0" name=""/>
        <dsp:cNvSpPr/>
      </dsp:nvSpPr>
      <dsp:spPr>
        <a:xfrm>
          <a:off x="4524353" y="1234239"/>
          <a:ext cx="2825960" cy="11303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ORGANISATION DU PROJET</a:t>
          </a:r>
        </a:p>
      </dsp:txBody>
      <dsp:txXfrm>
        <a:off x="5089545" y="1234239"/>
        <a:ext cx="1695576" cy="1130384"/>
      </dsp:txXfrm>
    </dsp:sp>
    <dsp:sp modelId="{A5A8431F-D0D3-43FF-AEFC-121D42479469}">
      <dsp:nvSpPr>
        <dsp:cNvPr id="0" name=""/>
        <dsp:cNvSpPr/>
      </dsp:nvSpPr>
      <dsp:spPr>
        <a:xfrm>
          <a:off x="6785122" y="1234239"/>
          <a:ext cx="2825960" cy="11303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CONCEPTION DU SYSTEME</a:t>
          </a:r>
        </a:p>
      </dsp:txBody>
      <dsp:txXfrm>
        <a:off x="7350314" y="1234239"/>
        <a:ext cx="1695576" cy="1130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2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82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088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0121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7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138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404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62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36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53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25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99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48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46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87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62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74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76D1F-ACCC-4A4D-9149-05FF7DA451B2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8B781-B9ED-4E84-B601-4DE90F573F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511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18.png"/><Relationship Id="rId4" Type="http://schemas.microsoft.com/office/2017/06/relationships/model3d" Target="../media/model3d5.glb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B4CF3-21E1-1CAB-038D-5F91FB40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24619"/>
            <a:ext cx="8924795" cy="1059252"/>
          </a:xfrm>
        </p:spPr>
        <p:txBody>
          <a:bodyPr/>
          <a:lstStyle/>
          <a:p>
            <a:pPr algn="ctr"/>
            <a:r>
              <a:rPr lang="fr-FR" sz="3600" dirty="0"/>
              <a:t>Call Of Duty : </a:t>
            </a:r>
            <a:r>
              <a:rPr lang="fr-FR" sz="3600" dirty="0" err="1"/>
              <a:t>Dark</a:t>
            </a:r>
            <a:r>
              <a:rPr lang="fr-FR" sz="3600" dirty="0"/>
              <a:t> </a:t>
            </a:r>
            <a:r>
              <a:rPr lang="fr-FR" sz="3600" dirty="0" err="1"/>
              <a:t>Volcano</a:t>
            </a:r>
            <a:r>
              <a:rPr lang="fr-FR" sz="3600" dirty="0"/>
              <a:t> </a:t>
            </a:r>
            <a:r>
              <a:rPr lang="fr-FR" sz="3600" dirty="0" err="1"/>
              <a:t>War</a:t>
            </a:r>
            <a:r>
              <a:rPr lang="fr-FR" sz="3600" dirty="0"/>
              <a:t> Explosion Of The </a:t>
            </a:r>
            <a:r>
              <a:rPr lang="fr-FR" sz="3600" dirty="0" err="1"/>
              <a:t>Death</a:t>
            </a:r>
            <a:r>
              <a:rPr lang="fr-FR" sz="3600" dirty="0"/>
              <a:t> (COD:DVWEOTD)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 descr="Volcan">
                <a:extLst>
                  <a:ext uri="{FF2B5EF4-FFF2-40B4-BE49-F238E27FC236}">
                    <a16:creationId xmlns:a16="http://schemas.microsoft.com/office/drawing/2014/main" id="{A1E1406C-F861-2FC8-10C6-C35F2ECCC2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9683279"/>
                  </p:ext>
                </p:extLst>
              </p:nvPr>
            </p:nvGraphicFramePr>
            <p:xfrm rot="21249242">
              <a:off x="9656874" y="96533"/>
              <a:ext cx="2006165" cy="2167580"/>
            </p:xfrm>
            <a:graphic>
              <a:graphicData uri="http://schemas.microsoft.com/office/drawing/2017/model3d">
                <am3d:model3d r:embed="rId2">
                  <am3d:spPr>
                    <a:xfrm rot="21249242">
                      <a:off x="0" y="0"/>
                      <a:ext cx="2006165" cy="2167580"/>
                    </a:xfrm>
                    <a:prstGeom prst="rect">
                      <a:avLst/>
                    </a:prstGeom>
                  </am3d:spPr>
                  <am3d:camera>
                    <am3d:pos x="0" y="0" z="755858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42565" d="1000000"/>
                    <am3d:preTrans dx="-2097167" dy="-14792983" dz="-1132966"/>
                    <am3d:scale>
                      <am3d:sx n="1000000" d="1000000"/>
                      <am3d:sy n="1000000" d="1000000"/>
                      <am3d:sz n="1000000" d="1000000"/>
                    </am3d:scale>
                    <am3d:rot ax="735752" ay="-1068358" az="-2281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283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Volcan">
                <a:extLst>
                  <a:ext uri="{FF2B5EF4-FFF2-40B4-BE49-F238E27FC236}">
                    <a16:creationId xmlns:a16="http://schemas.microsoft.com/office/drawing/2014/main" id="{A1E1406C-F861-2FC8-10C6-C35F2ECCC2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49242">
                <a:off x="9656874" y="96533"/>
                <a:ext cx="2006165" cy="2167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Emoji tête d’explosion">
                <a:extLst>
                  <a:ext uri="{FF2B5EF4-FFF2-40B4-BE49-F238E27FC236}">
                    <a16:creationId xmlns:a16="http://schemas.microsoft.com/office/drawing/2014/main" id="{68349F01-DA06-78D6-85A2-5379DA76FA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276425"/>
                  </p:ext>
                </p:extLst>
              </p:nvPr>
            </p:nvGraphicFramePr>
            <p:xfrm>
              <a:off x="423788" y="271538"/>
              <a:ext cx="1921284" cy="19403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21284" cy="1940307"/>
                    </a:xfrm>
                    <a:prstGeom prst="rect">
                      <a:avLst/>
                    </a:prstGeom>
                  </am3d:spPr>
                  <am3d:camera>
                    <am3d:pos x="0" y="0" z="80600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244" d="1000000"/>
                    <am3d:preTrans dx="0" dy="-17483194" dz="63708"/>
                    <am3d:scale>
                      <am3d:sx n="1000000" d="1000000"/>
                      <am3d:sy n="1000000" d="1000000"/>
                      <am3d:sz n="1000000" d="1000000"/>
                    </am3d:scale>
                    <am3d:rot ax="75999" ay="1291475" az="278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09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Emoji tête d’explosion">
                <a:extLst>
                  <a:ext uri="{FF2B5EF4-FFF2-40B4-BE49-F238E27FC236}">
                    <a16:creationId xmlns:a16="http://schemas.microsoft.com/office/drawing/2014/main" id="{68349F01-DA06-78D6-85A2-5379DA76FA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88" y="271538"/>
                <a:ext cx="1921284" cy="1940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Liasse de billets">
                <a:extLst>
                  <a:ext uri="{FF2B5EF4-FFF2-40B4-BE49-F238E27FC236}">
                    <a16:creationId xmlns:a16="http://schemas.microsoft.com/office/drawing/2014/main" id="{3CD2EE71-2B92-E0BE-8CAD-512DA735E6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2504248"/>
                  </p:ext>
                </p:extLst>
              </p:nvPr>
            </p:nvGraphicFramePr>
            <p:xfrm rot="14768923">
              <a:off x="4279966" y="3867592"/>
              <a:ext cx="3217200" cy="3211120"/>
            </p:xfrm>
            <a:graphic>
              <a:graphicData uri="http://schemas.microsoft.com/office/drawing/2017/model3d">
                <am3d:model3d r:embed="rId6">
                  <am3d:spPr>
                    <a:xfrm rot="14768923">
                      <a:off x="0" y="0"/>
                      <a:ext cx="3217200" cy="3211120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6672075" ay="1095660" az="-233617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359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Liasse de billets">
                <a:extLst>
                  <a:ext uri="{FF2B5EF4-FFF2-40B4-BE49-F238E27FC236}">
                    <a16:creationId xmlns:a16="http://schemas.microsoft.com/office/drawing/2014/main" id="{3CD2EE71-2B92-E0BE-8CAD-512DA735E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4768923">
                <a:off x="4279966" y="3867592"/>
                <a:ext cx="3217200" cy="32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08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- C4 – Container</a:t>
            </a: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935AAB79-942F-9051-EB5F-A545C339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93" y="2295205"/>
            <a:ext cx="9318222" cy="4315519"/>
          </a:xfrm>
        </p:spPr>
      </p:pic>
    </p:spTree>
    <p:extLst>
      <p:ext uri="{BB962C8B-B14F-4D97-AF65-F5344CB8AC3E}">
        <p14:creationId xmlns:p14="http://schemas.microsoft.com/office/powerpoint/2010/main" val="151125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FE3F2-E9F2-79BF-7C59-054FBFDA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8CFAB3-888D-0111-274A-972481B4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67" y="1976448"/>
            <a:ext cx="8310467" cy="4799776"/>
          </a:xfrm>
        </p:spPr>
      </p:pic>
    </p:spTree>
    <p:extLst>
      <p:ext uri="{BB962C8B-B14F-4D97-AF65-F5344CB8AC3E}">
        <p14:creationId xmlns:p14="http://schemas.microsoft.com/office/powerpoint/2010/main" val="297246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97927-700A-0466-3851-9884CCD7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AC9EEF-4423-6D5C-9797-ABBC58C5F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1" y="2336872"/>
            <a:ext cx="11804650" cy="4216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Logiciel de gestion de projet : JIRA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Équipes :</a:t>
            </a:r>
          </a:p>
          <a:p>
            <a:r>
              <a:rPr lang="fr-FR" dirty="0"/>
              <a:t>Pôle Architecture (3 architectes)</a:t>
            </a:r>
          </a:p>
          <a:p>
            <a:r>
              <a:rPr lang="fr-FR" dirty="0"/>
              <a:t>Pôle Infrastructure (serveur, cluster, configuration)</a:t>
            </a:r>
          </a:p>
          <a:p>
            <a:r>
              <a:rPr lang="fr-FR" dirty="0"/>
              <a:t>Une équipe dédiée à la réalisation du jeu vidéo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r>
              <a:rPr lang="fr-FR" dirty="0"/>
              <a:t>Une équipe pour la réalisation BackOffice / Support</a:t>
            </a:r>
          </a:p>
          <a:p>
            <a:pPr lvl="1"/>
            <a:r>
              <a:rPr lang="fr-FR" dirty="0"/>
              <a:t>Chef de projet / Chef de produit / QA / Développeurs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43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66D7C-4347-7C99-7B0A-E82B224E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Stack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03519D-C2E4-4259-272E-354EB700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Langage de programmation : C++</a:t>
            </a:r>
          </a:p>
          <a:p>
            <a:r>
              <a:rPr lang="fr-FR" dirty="0"/>
              <a:t>Moteur de jeu : WI Engine</a:t>
            </a:r>
          </a:p>
          <a:p>
            <a:r>
              <a:rPr lang="fr-FR" dirty="0"/>
              <a:t>Bases de données : </a:t>
            </a:r>
            <a:r>
              <a:rPr lang="fr-FR" dirty="0" err="1"/>
              <a:t>Mongodb</a:t>
            </a:r>
            <a:r>
              <a:rPr lang="fr-FR" dirty="0"/>
              <a:t>, Google Cloud Storage (contenu statique)</a:t>
            </a:r>
          </a:p>
          <a:p>
            <a:r>
              <a:rPr lang="fr-FR" dirty="0"/>
              <a:t>Courtier de message : </a:t>
            </a:r>
            <a:r>
              <a:rPr lang="fr-FR" dirty="0" err="1"/>
              <a:t>RabbitMQ</a:t>
            </a:r>
            <a:endParaRPr lang="fr-FR" dirty="0"/>
          </a:p>
          <a:p>
            <a:r>
              <a:rPr lang="fr-FR" dirty="0"/>
              <a:t>Répartiteur de charge (</a:t>
            </a:r>
            <a:r>
              <a:rPr lang="fr-FR" dirty="0" err="1"/>
              <a:t>Load</a:t>
            </a:r>
            <a:r>
              <a:rPr lang="fr-FR" dirty="0"/>
              <a:t> Balancer) : Azure Balancer</a:t>
            </a:r>
          </a:p>
          <a:p>
            <a:r>
              <a:rPr lang="fr-FR" dirty="0"/>
              <a:t>Indexeur de données  : </a:t>
            </a:r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Search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217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A36A6-18B9-D6A7-D8D0-B1231752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Micro Services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75A604F-FCC3-9328-4B7E-6F919BCA7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45" y="4218205"/>
            <a:ext cx="2284199" cy="228419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ADE8D06-C9DA-5EEB-6D97-A4A324E6973F}"/>
              </a:ext>
            </a:extLst>
          </p:cNvPr>
          <p:cNvSpPr txBox="1"/>
          <p:nvPr/>
        </p:nvSpPr>
        <p:spPr>
          <a:xfrm>
            <a:off x="231156" y="2307478"/>
            <a:ext cx="93547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Disponibilité : Découplage des services / Pannes contenues dans un seul service</a:t>
            </a:r>
          </a:p>
          <a:p>
            <a:endParaRPr lang="fr-FR" sz="2400" dirty="0"/>
          </a:p>
          <a:p>
            <a:r>
              <a:rPr lang="fr-FR" sz="2400" dirty="0"/>
              <a:t>Maintenabilité : Séparation des responsabilités / fonctionnalités</a:t>
            </a:r>
          </a:p>
          <a:p>
            <a:endParaRPr lang="fr-FR" sz="2400" dirty="0"/>
          </a:p>
          <a:p>
            <a:r>
              <a:rPr lang="fr-FR" sz="2400" dirty="0"/>
              <a:t>Scalabilité : Duplication des micro services subissant une surcharge</a:t>
            </a:r>
          </a:p>
          <a:p>
            <a:endParaRPr lang="fr-FR" sz="2400" dirty="0"/>
          </a:p>
          <a:p>
            <a:r>
              <a:rPr lang="fr-FR" sz="2400" dirty="0"/>
              <a:t>Rapidité d’itération : Exécution du pipeline CI/CD sur le/les modules à mettre à jour</a:t>
            </a:r>
          </a:p>
        </p:txBody>
      </p:sp>
    </p:spTree>
    <p:extLst>
      <p:ext uri="{BB962C8B-B14F-4D97-AF65-F5344CB8AC3E}">
        <p14:creationId xmlns:p14="http://schemas.microsoft.com/office/powerpoint/2010/main" val="47677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FB00A-8348-43AB-17DE-BC97185A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Boutique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06479821"/>
                  </p:ext>
                </p:extLst>
              </p:nvPr>
            </p:nvGraphicFramePr>
            <p:xfrm>
              <a:off x="10467376" y="5243206"/>
              <a:ext cx="1329894" cy="11399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9894" cy="1139910"/>
                    </a:xfrm>
                    <a:prstGeom prst="rect">
                      <a:avLst/>
                    </a:prstGeom>
                  </am3d:spPr>
                  <am3d:camera>
                    <am3d:pos x="0" y="0" z="655224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99765" d="1000000"/>
                    <am3d:preTrans dx="2285857" dy="-15541816" dz="-4386581"/>
                    <am3d:scale>
                      <am3d:sx n="1000000" d="1000000"/>
                      <am3d:sy n="1000000" d="1000000"/>
                      <am3d:sz n="1000000" d="1000000"/>
                    </am3d:scale>
                    <am3d:rot ax="-526262" ay="5311908" az="-5260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808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Espace réservé du contenu 4" descr="Banane portant une arme avec lunette">
                <a:extLst>
                  <a:ext uri="{FF2B5EF4-FFF2-40B4-BE49-F238E27FC236}">
                    <a16:creationId xmlns:a16="http://schemas.microsoft.com/office/drawing/2014/main" id="{73D860D5-2802-A742-A2BE-FEE6C5172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67376" y="5243206"/>
                <a:ext cx="1329894" cy="1139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776001"/>
                  </p:ext>
                </p:extLst>
              </p:nvPr>
            </p:nvGraphicFramePr>
            <p:xfrm>
              <a:off x="10139996" y="2325932"/>
              <a:ext cx="1833002" cy="23311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33002" cy="2331103"/>
                    </a:xfrm>
                    <a:prstGeom prst="rect">
                      <a:avLst/>
                    </a:prstGeom>
                  </am3d:spPr>
                  <am3d:camera>
                    <am3d:pos x="0" y="0" z="704369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41" d="1000000"/>
                    <am3d:preTrans dx="0" dy="-18001708" dz="-419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160782" ay="1943915" az="-861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48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Espace réservé du contenu 6" descr="Déguisement de requin homme">
                <a:extLst>
                  <a:ext uri="{FF2B5EF4-FFF2-40B4-BE49-F238E27FC236}">
                    <a16:creationId xmlns:a16="http://schemas.microsoft.com/office/drawing/2014/main" id="{0121E965-7510-1076-B301-5A65908E72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9996" y="2325932"/>
                <a:ext cx="1833002" cy="2331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8153880"/>
                  </p:ext>
                </p:extLst>
              </p:nvPr>
            </p:nvGraphicFramePr>
            <p:xfrm>
              <a:off x="4277764" y="4657035"/>
              <a:ext cx="2583553" cy="17260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83553" cy="1726081"/>
                    </a:xfrm>
                    <a:prstGeom prst="rect">
                      <a:avLst/>
                    </a:prstGeom>
                  </am3d:spPr>
                  <am3d:camera>
                    <am3d:pos x="0" y="0" z="54171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95334" d="1000000"/>
                    <am3d:preTrans dx="0" dy="-2768858" dz="10264"/>
                    <am3d:scale>
                      <am3d:sx n="1000000" d="1000000"/>
                      <am3d:sy n="1000000" d="1000000"/>
                      <am3d:sz n="1000000" d="1000000"/>
                    </am3d:scale>
                    <am3d:rot ax="2002889" ay="2897519" az="157158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62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Voiture Kodiak Lowrider rouge">
                <a:extLst>
                  <a:ext uri="{FF2B5EF4-FFF2-40B4-BE49-F238E27FC236}">
                    <a16:creationId xmlns:a16="http://schemas.microsoft.com/office/drawing/2014/main" id="{26C56091-90BF-38C9-C8CC-FAD70D2B7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64" y="4657035"/>
                <a:ext cx="2583553" cy="172608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363DA687-6E62-E0E1-FBC3-822A2EB158B5}"/>
              </a:ext>
            </a:extLst>
          </p:cNvPr>
          <p:cNvSpPr txBox="1"/>
          <p:nvPr/>
        </p:nvSpPr>
        <p:spPr>
          <a:xfrm>
            <a:off x="386576" y="2325932"/>
            <a:ext cx="56300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Achat de contenu additionnel</a:t>
            </a:r>
          </a:p>
          <a:p>
            <a:endParaRPr lang="fr-FR" sz="3200" dirty="0"/>
          </a:p>
          <a:p>
            <a:r>
              <a:rPr lang="fr-FR" sz="3200" dirty="0"/>
              <a:t>Armes</a:t>
            </a:r>
          </a:p>
          <a:p>
            <a:endParaRPr lang="fr-FR" sz="3200" dirty="0"/>
          </a:p>
          <a:p>
            <a:r>
              <a:rPr lang="fr-FR" sz="3200" dirty="0"/>
              <a:t>Skin</a:t>
            </a:r>
          </a:p>
          <a:p>
            <a:endParaRPr lang="fr-FR" sz="3200" dirty="0"/>
          </a:p>
          <a:p>
            <a:r>
              <a:rPr lang="fr-FR" sz="3200" dirty="0"/>
              <a:t>Cartes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981962"/>
                  </p:ext>
                </p:extLst>
              </p:nvPr>
            </p:nvGraphicFramePr>
            <p:xfrm>
              <a:off x="7559942" y="4967456"/>
              <a:ext cx="1626736" cy="15696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6736" cy="1569660"/>
                    </a:xfrm>
                    <a:prstGeom prst="rect">
                      <a:avLst/>
                    </a:prstGeom>
                  </am3d:spPr>
                  <am3d:camera>
                    <am3d:pos x="0" y="0" z="60722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353" d="1000000"/>
                    <am3d:preTrans dx="0" dy="-11207090" dz="-1804005"/>
                    <am3d:scale>
                      <am3d:sx n="1000000" d="1000000"/>
                      <am3d:sy n="1000000" d="1000000"/>
                      <am3d:sz n="1000000" d="1000000"/>
                    </am3d:scale>
                    <am3d:rot ax="971298" ay="2792065" az="71388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13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Pistolet Tek9">
                <a:extLst>
                  <a:ext uri="{FF2B5EF4-FFF2-40B4-BE49-F238E27FC236}">
                    <a16:creationId xmlns:a16="http://schemas.microsoft.com/office/drawing/2014/main" id="{AF315A2D-F628-EBA4-9ED1-1111029296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9942" y="4967456"/>
                <a:ext cx="1626736" cy="15696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89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A7FF6-FCDA-64FC-0A35-A5C5E46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32C73-0904-4670-6A90-07E47F8E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47" y="2307136"/>
            <a:ext cx="10701357" cy="3599316"/>
          </a:xfrm>
        </p:spPr>
        <p:txBody>
          <a:bodyPr>
            <a:normAutofit/>
          </a:bodyPr>
          <a:lstStyle/>
          <a:p>
            <a:r>
              <a:rPr lang="fr-FR" sz="3200" dirty="0"/>
              <a:t>Achats Intégrés : Boutique (armes, skins, cartes), </a:t>
            </a:r>
            <a:r>
              <a:rPr lang="fr-FR" sz="3200" dirty="0" err="1"/>
              <a:t>BattlePass</a:t>
            </a:r>
            <a:endParaRPr lang="fr-FR" sz="3200" dirty="0"/>
          </a:p>
          <a:p>
            <a:r>
              <a:rPr lang="fr-FR" sz="3200" dirty="0"/>
              <a:t>Module de paiement interne </a:t>
            </a:r>
          </a:p>
          <a:p>
            <a:r>
              <a:rPr lang="fr-FR" sz="3200" dirty="0"/>
              <a:t>Intégration de services de paiement tierces (</a:t>
            </a:r>
            <a:r>
              <a:rPr lang="fr-FR" sz="3200" dirty="0" err="1"/>
              <a:t>Paypal</a:t>
            </a:r>
            <a:r>
              <a:rPr lang="fr-FR" sz="3200" dirty="0"/>
              <a:t>, </a:t>
            </a:r>
            <a:r>
              <a:rPr lang="fr-FR" sz="3200" dirty="0" err="1"/>
              <a:t>Stripe</a:t>
            </a:r>
            <a:r>
              <a:rPr lang="fr-FR" sz="3200" dirty="0"/>
              <a:t>, </a:t>
            </a:r>
            <a:r>
              <a:rPr lang="fr-FR" sz="3200" dirty="0" err="1"/>
              <a:t>AmazonPay</a:t>
            </a:r>
            <a:r>
              <a:rPr lang="fr-FR" sz="3200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D4B53D-FEEA-6E59-C9F8-70B6FD61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58" y="5508703"/>
            <a:ext cx="2077499" cy="11685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946088-430C-AE87-DBA1-A9E82655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91" y="5508703"/>
            <a:ext cx="2398750" cy="13492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B24A516-E3F3-E099-C4E9-1BCB29EA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7" y="5211801"/>
            <a:ext cx="2914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5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415864-6404-7A84-8011-0993FAC1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 / Maintenance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6F126-A3FB-2982-D785-112065D8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871" y="2273373"/>
            <a:ext cx="961386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Rapports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Support Utilisateur (demande)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16703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EB331B-789D-DBC8-FD58-EBB55168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Stockage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CCFAFF-7E55-09DB-E8E5-D50551632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1" y="2336873"/>
            <a:ext cx="11703050" cy="42798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/>
              <a:t>Stockage des fichiers binaires (</a:t>
            </a:r>
            <a:r>
              <a:rPr lang="fr-FR" sz="3200" dirty="0" err="1"/>
              <a:t>maps</a:t>
            </a:r>
            <a:r>
              <a:rPr lang="fr-FR" sz="3200" dirty="0"/>
              <a:t>, textures, modèles 3D)</a:t>
            </a:r>
          </a:p>
          <a:p>
            <a:pPr marL="0" indent="0">
              <a:buNone/>
            </a:pPr>
            <a:endParaRPr lang="fr-FR" sz="3200" dirty="0">
              <a:effectLst/>
            </a:endParaRPr>
          </a:p>
          <a:p>
            <a:pPr marL="0" indent="0">
              <a:buNone/>
            </a:pPr>
            <a:r>
              <a:rPr lang="fr-FR" sz="3200" dirty="0">
                <a:effectLst/>
              </a:rPr>
              <a:t>Base de données pour les données structurées (</a:t>
            </a:r>
            <a:r>
              <a:rPr lang="fr-FR" sz="3200"/>
              <a:t>données joueurs</a:t>
            </a:r>
            <a:r>
              <a:rPr lang="fr-FR" sz="3200">
                <a:effectLst/>
              </a:rPr>
              <a:t>) </a:t>
            </a:r>
            <a:endParaRPr lang="fr-FR" sz="3200" dirty="0">
              <a:effectLst/>
            </a:endParaRPr>
          </a:p>
          <a:p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Sharding</a:t>
            </a:r>
            <a:r>
              <a:rPr lang="fr-FR" sz="3200" dirty="0"/>
              <a:t> 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Réplication 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17294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44214-902C-868B-2D93-4A02BDC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Étapes de conception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2351DD27-3F73-CEDA-68A5-1B1095BEA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794089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630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5CCAA-B6CC-596D-CF81-01FDD5DA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besoins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1F086-35EF-CAF9-DB00-AD089CFC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139373" cy="4315540"/>
          </a:xfrm>
        </p:spPr>
        <p:txBody>
          <a:bodyPr/>
          <a:lstStyle/>
          <a:p>
            <a:r>
              <a:rPr lang="fr-FR" dirty="0"/>
              <a:t>Jeu de tir, suite de la série Call Of Duty</a:t>
            </a:r>
          </a:p>
          <a:p>
            <a:r>
              <a:rPr lang="fr-FR" dirty="0"/>
              <a:t>Freemium : base gratuite avec achats intégrés</a:t>
            </a:r>
          </a:p>
          <a:p>
            <a:r>
              <a:rPr lang="fr-FR" dirty="0"/>
              <a:t>Systèmes d’atout de B02</a:t>
            </a:r>
          </a:p>
          <a:p>
            <a:r>
              <a:rPr lang="fr-FR" dirty="0"/>
              <a:t>Abonnement </a:t>
            </a:r>
            <a:r>
              <a:rPr lang="fr-FR"/>
              <a:t>BattlePass</a:t>
            </a:r>
            <a:endParaRPr lang="fr-FR" dirty="0"/>
          </a:p>
          <a:p>
            <a:r>
              <a:rPr lang="fr-FR" dirty="0"/>
              <a:t>Système de paiement</a:t>
            </a:r>
          </a:p>
          <a:p>
            <a:r>
              <a:rPr lang="fr-FR" dirty="0"/>
              <a:t>Temps réel / Massivement Multijoueur (64/p) / Accessibilité Mondiale</a:t>
            </a:r>
          </a:p>
        </p:txBody>
      </p:sp>
    </p:spTree>
    <p:extLst>
      <p:ext uri="{BB962C8B-B14F-4D97-AF65-F5344CB8AC3E}">
        <p14:creationId xmlns:p14="http://schemas.microsoft.com/office/powerpoint/2010/main" val="327033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A9CD584-C1AE-A657-91DC-5760FF1D5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2" y="2657283"/>
            <a:ext cx="3054432" cy="3963974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590117" y="2006539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Jeu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3351521" y="2657283"/>
            <a:ext cx="8732060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382E7A-F9FD-3AFC-ED53-B3630538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95" y="3043141"/>
            <a:ext cx="8645697" cy="319225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BCA911C-DB2D-9F5A-76FB-09DC2409CBEC}"/>
              </a:ext>
            </a:extLst>
          </p:cNvPr>
          <p:cNvSpPr txBox="1"/>
          <p:nvPr/>
        </p:nvSpPr>
        <p:spPr>
          <a:xfrm>
            <a:off x="5717995" y="2006539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de paiement</a:t>
            </a:r>
          </a:p>
        </p:txBody>
      </p:sp>
    </p:spTree>
    <p:extLst>
      <p:ext uri="{BB962C8B-B14F-4D97-AF65-F5344CB8AC3E}">
        <p14:creationId xmlns:p14="http://schemas.microsoft.com/office/powerpoint/2010/main" val="370670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3D8AD-B514-9DAD-DA56-64376BD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85C23A-67C6-74B3-E43F-D8C0CCFC7B12}"/>
              </a:ext>
            </a:extLst>
          </p:cNvPr>
          <p:cNvSpPr txBox="1"/>
          <p:nvPr/>
        </p:nvSpPr>
        <p:spPr>
          <a:xfrm>
            <a:off x="4574589" y="2072508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Support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DD7CF-2735-11AF-66A9-1C3292661D8A}"/>
              </a:ext>
            </a:extLst>
          </p:cNvPr>
          <p:cNvSpPr/>
          <p:nvPr/>
        </p:nvSpPr>
        <p:spPr>
          <a:xfrm>
            <a:off x="226043" y="2657283"/>
            <a:ext cx="11739914" cy="3963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7FC354C-E2C2-FDF1-DBDB-EAA101A8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64" y="2781636"/>
            <a:ext cx="854511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B6FE4-065D-8135-3F37-F407D030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3F0E6E-6245-183E-B123-939C084F7D59}"/>
              </a:ext>
            </a:extLst>
          </p:cNvPr>
          <p:cNvSpPr txBox="1"/>
          <p:nvPr/>
        </p:nvSpPr>
        <p:spPr>
          <a:xfrm>
            <a:off x="3485741" y="2123308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Module Back - Office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682011-4E37-A7E8-E5DA-D624B7DF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51" y="2708083"/>
            <a:ext cx="3835597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5DA31-D266-0339-EB99-E719C6EF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d’activité - Jeu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2F9FC4-7186-2C51-CBF1-EE1A4B7B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16" y="2038433"/>
            <a:ext cx="9450914" cy="47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3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BEECD9-D881-9D55-6A1B-6D60A7F5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activité - Support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DFB979-87FE-DDCB-285E-98614E50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00" y="2035784"/>
            <a:ext cx="8058401" cy="47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4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5639D-BBEE-9D28-4254-1ED2B3E9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- C4 – Container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C6E0E88-40CD-4C38-83F6-8E60ED6D1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3" y="2012136"/>
            <a:ext cx="10311235" cy="4801106"/>
          </a:xfrm>
        </p:spPr>
      </p:pic>
    </p:spTree>
    <p:extLst>
      <p:ext uri="{BB962C8B-B14F-4D97-AF65-F5344CB8AC3E}">
        <p14:creationId xmlns:p14="http://schemas.microsoft.com/office/powerpoint/2010/main" val="376935786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379</TotalTime>
  <Words>351</Words>
  <Application>Microsoft Office PowerPoint</Application>
  <PresentationFormat>Grand écran</PresentationFormat>
  <Paragraphs>76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Arial</vt:lpstr>
      <vt:lpstr>Trebuchet MS</vt:lpstr>
      <vt:lpstr>Berlin</vt:lpstr>
      <vt:lpstr>Call Of Duty : Dark Volcano War Explosion Of The Death (COD:DVWEOTD)</vt:lpstr>
      <vt:lpstr>Étapes de conception</vt:lpstr>
      <vt:lpstr>Liste des besoins client</vt:lpstr>
      <vt:lpstr>Cas d’utilisation</vt:lpstr>
      <vt:lpstr>Cas d’utilisation</vt:lpstr>
      <vt:lpstr>Cas d’utilisation</vt:lpstr>
      <vt:lpstr>Diagramme d’activité - Jeu</vt:lpstr>
      <vt:lpstr>Diagramme activité - Support</vt:lpstr>
      <vt:lpstr>Jeu - C4 – Container</vt:lpstr>
      <vt:lpstr>Support - C4 – Container</vt:lpstr>
      <vt:lpstr>Diagramme de classe</vt:lpstr>
      <vt:lpstr>Organisation Projet</vt:lpstr>
      <vt:lpstr>Stack Technique</vt:lpstr>
      <vt:lpstr>Architecture Micro Services</vt:lpstr>
      <vt:lpstr>Boutique</vt:lpstr>
      <vt:lpstr>Paiement</vt:lpstr>
      <vt:lpstr>Support / Maintenance</vt:lpstr>
      <vt:lpstr>Stockage des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Duty of Call</dc:title>
  <dc:creator>John Smith</dc:creator>
  <cp:lastModifiedBy>Justine Chaumont</cp:lastModifiedBy>
  <cp:revision>9</cp:revision>
  <dcterms:created xsi:type="dcterms:W3CDTF">2023-11-30T13:11:54Z</dcterms:created>
  <dcterms:modified xsi:type="dcterms:W3CDTF">2023-12-01T13:23:23Z</dcterms:modified>
</cp:coreProperties>
</file>